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16"/>
  </p:notesMasterIdLst>
  <p:sldIdLst>
    <p:sldId id="258" r:id="rId3"/>
    <p:sldId id="259" r:id="rId4"/>
    <p:sldId id="260" r:id="rId5"/>
    <p:sldId id="261" r:id="rId6"/>
    <p:sldId id="262" r:id="rId7"/>
    <p:sldId id="272" r:id="rId8"/>
    <p:sldId id="263" r:id="rId9"/>
    <p:sldId id="265" r:id="rId10"/>
    <p:sldId id="266" r:id="rId11"/>
    <p:sldId id="271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Google Sans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FCF797-B7C4-4B73-B476-A3573C949FB1}" v="2" dt="2026-01-17T17:28:03.0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b79579cb66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3b79579cb66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>
          <a:extLst>
            <a:ext uri="{FF2B5EF4-FFF2-40B4-BE49-F238E27FC236}">
              <a16:creationId xmlns:a16="http://schemas.microsoft.com/office/drawing/2014/main" id="{ABD8E0CB-6319-CD1D-D153-E0ADE70B6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b79579cb66_2_100:notes">
            <a:extLst>
              <a:ext uri="{FF2B5EF4-FFF2-40B4-BE49-F238E27FC236}">
                <a16:creationId xmlns:a16="http://schemas.microsoft.com/office/drawing/2014/main" id="{A795C23A-01C3-353E-6830-A24B84B26F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g3b79579cb66_2_100:notes">
            <a:extLst>
              <a:ext uri="{FF2B5EF4-FFF2-40B4-BE49-F238E27FC236}">
                <a16:creationId xmlns:a16="http://schemas.microsoft.com/office/drawing/2014/main" id="{16A5689C-9AF4-048F-94C0-354C797B02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3384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b79579cb66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g3b79579cb66_2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b79579cb66_2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3b79579cb66_2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b79579cb66_2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g3b79579cb66_2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b79579cb66_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g3b79579cb66_2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b79579cb66_2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g3b79579cb66_2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b79579cb66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g3b79579cb66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b79579cb66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3b79579cb66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>
          <a:extLst>
            <a:ext uri="{FF2B5EF4-FFF2-40B4-BE49-F238E27FC236}">
              <a16:creationId xmlns:a16="http://schemas.microsoft.com/office/drawing/2014/main" id="{5A42EC90-D8CF-4270-5470-B947738CE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b79579cb66_2_80:notes">
            <a:extLst>
              <a:ext uri="{FF2B5EF4-FFF2-40B4-BE49-F238E27FC236}">
                <a16:creationId xmlns:a16="http://schemas.microsoft.com/office/drawing/2014/main" id="{96D0C935-2A57-D251-366B-0A93E51487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3b79579cb66_2_80:notes">
            <a:extLst>
              <a:ext uri="{FF2B5EF4-FFF2-40B4-BE49-F238E27FC236}">
                <a16:creationId xmlns:a16="http://schemas.microsoft.com/office/drawing/2014/main" id="{6789A759-56D0-D9EA-10C2-14EFCC7250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6626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b79579cb66_2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3b79579cb66_2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b79579cb66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g3b79579cb66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b79579cb66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g3b79579cb66_2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4" name="Google Shape;84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2" name="Google Shape;92;p2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techmedics-108.onrender.com/" TargetMode="External"/><Relationship Id="rId5" Type="http://schemas.openxmlformats.org/officeDocument/2006/relationships/hyperlink" Target="https://drive.google.com/file/d/1XYbmHxfMWaXSHama5ysZLa_DLIiKNXnn/view?usp=sharing" TargetMode="External"/><Relationship Id="rId4" Type="http://schemas.openxmlformats.org/officeDocument/2006/relationships/hyperlink" Target="https://github.com/Suryareddy180/108plu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8"/>
          <p:cNvSpPr txBox="1"/>
          <p:nvPr/>
        </p:nvSpPr>
        <p:spPr>
          <a:xfrm>
            <a:off x="162600" y="3195125"/>
            <a:ext cx="8760000" cy="17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Team Details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Team name: DOONDILEONS 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Team leader name: NALLIMILLI SURYA PRAKASH REDDY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lvl="1" indent="-342900"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Problem Statement: </a:t>
            </a:r>
            <a:r>
              <a:rPr lang="en-US" sz="1800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Tech-Medics 108+ – Improving emergency medical response efficiency.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2939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>
          <a:extLst>
            <a:ext uri="{FF2B5EF4-FFF2-40B4-BE49-F238E27FC236}">
              <a16:creationId xmlns:a16="http://schemas.microsoft.com/office/drawing/2014/main" id="{093D6B59-0133-4688-BBC3-E0158BB48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6">
            <a:extLst>
              <a:ext uri="{FF2B5EF4-FFF2-40B4-BE49-F238E27FC236}">
                <a16:creationId xmlns:a16="http://schemas.microsoft.com/office/drawing/2014/main" id="{507D051A-305D-B70D-08FC-8C228E079C33}"/>
              </a:ext>
            </a:extLst>
          </p:cNvPr>
          <p:cNvSpPr txBox="1"/>
          <p:nvPr/>
        </p:nvSpPr>
        <p:spPr>
          <a:xfrm>
            <a:off x="210450" y="652138"/>
            <a:ext cx="87231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Snapshots of the MVP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64" name="Google Shape;164;p36" title="Group 2200185.png">
            <a:extLst>
              <a:ext uri="{FF2B5EF4-FFF2-40B4-BE49-F238E27FC236}">
                <a16:creationId xmlns:a16="http://schemas.microsoft.com/office/drawing/2014/main" id="{A4205438-2B78-192D-1F12-3B6534D1305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CAA3E2-CF53-BB59-A17F-B6AAE48BB87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30365" y="1250938"/>
            <a:ext cx="6326086" cy="341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004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7"/>
          <p:cNvSpPr txBox="1"/>
          <p:nvPr/>
        </p:nvSpPr>
        <p:spPr>
          <a:xfrm>
            <a:off x="124950" y="501600"/>
            <a:ext cx="8894100" cy="6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Future Development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70" name="Google Shape;170;p37" title="Group 220018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DE04A0-3D9A-3B7B-84C9-A9E718C88305}"/>
              </a:ext>
            </a:extLst>
          </p:cNvPr>
          <p:cNvSpPr txBox="1"/>
          <p:nvPr/>
        </p:nvSpPr>
        <p:spPr>
          <a:xfrm>
            <a:off x="391885" y="1017478"/>
            <a:ext cx="8236475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/>
            <a:r>
              <a:rPr lang="en-US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AI Predictive Deployment</a:t>
            </a:r>
            <a:b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Uses historical accident data to pre-position ambulances in high-risk zones, cutting response time significantly.</a:t>
            </a:r>
          </a:p>
          <a:p>
            <a:pPr lvl="3"/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r>
              <a:rPr lang="en-US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Smart Traffic Integration</a:t>
            </a:r>
            <a:b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Enables automated green corridors by syncing with Smart City traffic signals for faster ambulance movement.</a:t>
            </a:r>
          </a:p>
          <a:p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r>
              <a:rPr lang="en-US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Vernacular Voice Assistance</a:t>
            </a:r>
            <a:b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Provides hands-free, AI-powered voice support in regional languages for rural and highway drivers.</a:t>
            </a:r>
          </a:p>
          <a:p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r>
              <a:rPr lang="en-US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Smart Ambulance (IoT Telemetry)</a:t>
            </a:r>
            <a:b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Streams real-time patient vitals to hospitals enroute, allowing emergency teams to prepare in advance.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8"/>
          <p:cNvSpPr txBox="1"/>
          <p:nvPr/>
        </p:nvSpPr>
        <p:spPr>
          <a:xfrm>
            <a:off x="146600" y="843000"/>
            <a:ext cx="88332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Provide links to your: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rabicPeriod"/>
            </a:pPr>
            <a:r>
              <a:rPr lang="en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GitHub Public Repository</a:t>
            </a:r>
            <a:endParaRPr lang="en" sz="1800" b="1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rabicPeriod"/>
            </a:pPr>
            <a:endParaRPr lang="en"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rabicPeriod"/>
            </a:pP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rabicPeriod"/>
            </a:pPr>
            <a:r>
              <a:rPr lang="en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Demo Video Link</a:t>
            </a:r>
            <a:r>
              <a:rPr lang="en-IN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rabicPeriod"/>
            </a:pPr>
            <a:endParaRPr lang="en-IN" sz="1800" b="1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rabicPeriod"/>
            </a:pPr>
            <a:endParaRPr lang="en-IN"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rabicPeriod"/>
            </a:pPr>
            <a:r>
              <a:rPr lang="en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MVP Link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76" name="Google Shape;176;p38" title="Group 220018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5BA187-189F-767C-F47B-DF9E60AAC280}"/>
              </a:ext>
            </a:extLst>
          </p:cNvPr>
          <p:cNvSpPr txBox="1"/>
          <p:nvPr/>
        </p:nvSpPr>
        <p:spPr>
          <a:xfrm>
            <a:off x="280681" y="179610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link :</a:t>
            </a:r>
            <a:r>
              <a:rPr lang="en-IN" dirty="0"/>
              <a:t> </a:t>
            </a:r>
            <a:r>
              <a:rPr lang="en-IN" dirty="0">
                <a:hlinkClick r:id="rId4"/>
              </a:rPr>
              <a:t>https://github.com/Suryareddy180/108plus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8D2DDA-BF0F-9B93-E4B4-991BDEEF0CB2}"/>
              </a:ext>
            </a:extLst>
          </p:cNvPr>
          <p:cNvSpPr txBox="1"/>
          <p:nvPr/>
        </p:nvSpPr>
        <p:spPr>
          <a:xfrm>
            <a:off x="280681" y="2731847"/>
            <a:ext cx="82374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</a:t>
            </a:r>
            <a:r>
              <a:rPr lang="en-IN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link :</a:t>
            </a:r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</a:t>
            </a:r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hlinkClick r:id="rId5"/>
              </a:rPr>
              <a:t>https://drive.google.com/file/d/1XYbmHxfMWaXSHama5ysZLa_DLIiKNXnn/view?usp=sharing</a:t>
            </a: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E4E04D-451E-C1B1-BC2C-66C1561F4B25}"/>
              </a:ext>
            </a:extLst>
          </p:cNvPr>
          <p:cNvSpPr txBox="1"/>
          <p:nvPr/>
        </p:nvSpPr>
        <p:spPr>
          <a:xfrm>
            <a:off x="280681" y="339181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</a:t>
            </a:r>
            <a:r>
              <a:rPr lang="en-IN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link :</a:t>
            </a:r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</a:t>
            </a:r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hlinkClick r:id="rId6"/>
              </a:rPr>
              <a:t>https://techmedics-108.onrender.com/</a:t>
            </a: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9"/>
          <p:cNvSpPr txBox="1"/>
          <p:nvPr/>
        </p:nvSpPr>
        <p:spPr>
          <a:xfrm>
            <a:off x="1314825" y="4038600"/>
            <a:ext cx="4019175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Thank you!</a:t>
            </a:r>
            <a:endParaRPr sz="3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/>
          <p:nvPr/>
        </p:nvSpPr>
        <p:spPr>
          <a:xfrm>
            <a:off x="159800" y="501600"/>
            <a:ext cx="89430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800"/>
            </a:pPr>
            <a:r>
              <a:rPr lang="en" sz="1800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Problem statement &amp; Solution </a:t>
            </a:r>
            <a:r>
              <a:rPr lang="en" sz="1800" b="1" dirty="0">
                <a:solidFill>
                  <a:srgbClr val="434343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sym typeface="Google Sans"/>
              </a:rPr>
              <a:t>(</a:t>
            </a:r>
            <a:r>
              <a:rPr lang="en-IN" sz="18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Bridging the Gap: From Panic to Precision)</a:t>
            </a:r>
          </a:p>
          <a:p>
            <a:pPr lvl="0">
              <a:buSzPts val="1800"/>
            </a:pP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22" name="Google Shape;122;p29" title="Group 220018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B43AC8-DEAD-E42A-21D6-B4A48838C074}"/>
              </a:ext>
            </a:extLst>
          </p:cNvPr>
          <p:cNvSpPr txBox="1"/>
          <p:nvPr/>
        </p:nvSpPr>
        <p:spPr>
          <a:xfrm>
            <a:off x="265296" y="1063500"/>
            <a:ext cx="837681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The Problem</a:t>
            </a:r>
          </a:p>
          <a:p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Black Box” Anxiety: Callers experience panic due to no visibility of ambulance location or arrival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Connectivity Barrier: Emergency solutions fail in remote areas and highways with poor internet access.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Dispatch Delays: Manual coordination and verbal address errors delay critical response during the Golden Hour.</a:t>
            </a:r>
          </a:p>
          <a:p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r>
              <a:rPr lang="en-IN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Our Solution – Tech-Medics 108+</a:t>
            </a:r>
          </a:p>
          <a:p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Real-Time Visibility: Live ambulance tracking provides clarity and reassurance to victims.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Offline Reliability: Location information is transmitted even without internet connectivity.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Smart Dispatching: Automated nearest-ambulance assignment significantly reduces response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/>
          <p:nvPr/>
        </p:nvSpPr>
        <p:spPr>
          <a:xfrm>
            <a:off x="159800" y="453474"/>
            <a:ext cx="8784300" cy="14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Opportunities</a:t>
            </a:r>
            <a:r>
              <a:rPr lang="en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,Differentiation &amp; Viability</a:t>
            </a:r>
            <a:endParaRPr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28" name="Google Shape;128;p30" title="Group 220018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524445-FB21-A75A-D0DB-537A388BB3ED}"/>
              </a:ext>
            </a:extLst>
          </p:cNvPr>
          <p:cNvSpPr txBox="1"/>
          <p:nvPr/>
        </p:nvSpPr>
        <p:spPr>
          <a:xfrm>
            <a:off x="199900" y="829025"/>
            <a:ext cx="8744200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900" b="1" dirty="0"/>
          </a:p>
          <a:p>
            <a:r>
              <a:rPr lang="en-IN" sz="900" b="1" dirty="0"/>
              <a:t> </a:t>
            </a:r>
            <a:r>
              <a:rPr lang="en-IN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Differentiation</a:t>
            </a:r>
          </a:p>
          <a:p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Live ambulance visibility replaces blind waiting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Automated dispatch replaces manual coordination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Works even without internet connectivity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Calm, emergency-focused user experience</a:t>
            </a:r>
          </a:p>
          <a:p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r>
              <a:rPr lang="en-IN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Opportunities</a:t>
            </a:r>
          </a:p>
          <a:p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Deployable for government 108 &amp; Smart Cities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Valuable for insurers via faster response outcomes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Scalable to private hospital ambulance fleets</a:t>
            </a:r>
          </a:p>
          <a:p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D2DB064-6E74-BDD2-E100-987070ED1902}"/>
              </a:ext>
            </a:extLst>
          </p:cNvPr>
          <p:cNvCxnSpPr>
            <a:stCxn id="3" idx="0"/>
            <a:endCxn id="3" idx="2"/>
          </p:cNvCxnSpPr>
          <p:nvPr/>
        </p:nvCxnSpPr>
        <p:spPr>
          <a:xfrm>
            <a:off x="4572000" y="829025"/>
            <a:ext cx="0" cy="4108817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63F9901-35A2-7104-E034-47A40C47DAFC}"/>
              </a:ext>
            </a:extLst>
          </p:cNvPr>
          <p:cNvSpPr txBox="1"/>
          <p:nvPr/>
        </p:nvSpPr>
        <p:spPr>
          <a:xfrm>
            <a:off x="4667993" y="721895"/>
            <a:ext cx="41801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r>
              <a:rPr lang="en-IN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Viability</a:t>
            </a:r>
          </a:p>
          <a:p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Exact GPS eliminates location ambiguity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Transparency reduces panic and repeat calls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Automation cuts response time from minutes to seconds</a:t>
            </a:r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1"/>
          <p:cNvSpPr txBox="1"/>
          <p:nvPr/>
        </p:nvSpPr>
        <p:spPr>
          <a:xfrm>
            <a:off x="195475" y="855225"/>
            <a:ext cx="86988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List of features offered by the solution</a:t>
            </a:r>
            <a:endParaRPr sz="1800" b="1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34" name="Google Shape;134;p31" title="Group 220018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0D1AE6-6492-188A-189D-35BAD28F4BC2}"/>
              </a:ext>
            </a:extLst>
          </p:cNvPr>
          <p:cNvSpPr txBox="1"/>
          <p:nvPr/>
        </p:nvSpPr>
        <p:spPr>
          <a:xfrm>
            <a:off x="530140" y="1383786"/>
            <a:ext cx="684601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1200" dirty="0"/>
          </a:p>
          <a:p>
            <a:r>
              <a:rPr lang="en-IN" sz="1200" b="1" dirty="0"/>
              <a:t> </a:t>
            </a:r>
            <a:r>
              <a:rPr lang="en-IN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Live Ambulance Tracking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Patients can see where the ambulance is and when it will arrive.</a:t>
            </a:r>
          </a:p>
          <a:p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r>
              <a:rPr lang="en-IN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Works Without Internet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Shares location using SMS when mobile data is unavailable.</a:t>
            </a:r>
          </a:p>
          <a:p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r>
              <a:rPr lang="en-IN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Faster Ambulance Assignment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Automatically sends the nearest ambulance to the emergency.</a:t>
            </a:r>
          </a:p>
          <a:p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r>
              <a:rPr lang="en-IN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Driver-Friendly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Ambulance drivers get clear directions and status updates.</a:t>
            </a:r>
          </a:p>
          <a:p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r>
              <a:rPr lang="en-IN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Simple &amp; Calm Design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Easy-to-use interface for stressful emergency situations.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2"/>
          <p:cNvSpPr txBox="1"/>
          <p:nvPr/>
        </p:nvSpPr>
        <p:spPr>
          <a:xfrm>
            <a:off x="158825" y="855225"/>
            <a:ext cx="8784300" cy="11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Technologies used in the solution</a:t>
            </a:r>
            <a:endParaRPr sz="12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40" name="Google Shape;140;p32" title="Group 220018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85649B-A1FF-5C59-B8F8-06F7A7A47DED}"/>
              </a:ext>
            </a:extLst>
          </p:cNvPr>
          <p:cNvSpPr txBox="1"/>
          <p:nvPr/>
        </p:nvSpPr>
        <p:spPr>
          <a:xfrm>
            <a:off x="372323" y="1427539"/>
            <a:ext cx="7987906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Backend &amp; Core Services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Python (Flask) with Socket.IO enables secure, real-time emergency coordination.</a:t>
            </a: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r>
              <a:rPr lang="en-IN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Data Management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SQLite with </a:t>
            </a:r>
            <a:r>
              <a:rPr lang="en-US" dirty="0" err="1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SQLAlchemy</a:t>
            </a: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ORM ensures reliable and structured system data.</a:t>
            </a: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r>
              <a:rPr lang="en-IN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Frontend Experience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HTML5, JavaScript, and CSS3 deliver a responsive </a:t>
            </a:r>
            <a:r>
              <a:rPr lang="en-US" dirty="0" err="1"/>
              <a:t>Glassmorphism</a:t>
            </a:r>
            <a:r>
              <a:rPr lang="en-US" dirty="0"/>
              <a:t>-based user interface.</a:t>
            </a: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r>
              <a:rPr lang="en-IN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Mapping &amp; Navigation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Leaflet.js powers live, interactive location tracking and visualization.</a:t>
            </a:r>
            <a:endParaRPr lang="en-IN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>
          <a:extLst>
            <a:ext uri="{FF2B5EF4-FFF2-40B4-BE49-F238E27FC236}">
              <a16:creationId xmlns:a16="http://schemas.microsoft.com/office/drawing/2014/main" id="{E809B853-1B8A-B244-0B0A-50D488A80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2">
            <a:extLst>
              <a:ext uri="{FF2B5EF4-FFF2-40B4-BE49-F238E27FC236}">
                <a16:creationId xmlns:a16="http://schemas.microsoft.com/office/drawing/2014/main" id="{C6E63A49-4055-4455-8463-0EDC5A53575D}"/>
              </a:ext>
            </a:extLst>
          </p:cNvPr>
          <p:cNvSpPr txBox="1"/>
          <p:nvPr/>
        </p:nvSpPr>
        <p:spPr>
          <a:xfrm>
            <a:off x="158825" y="855225"/>
            <a:ext cx="8784300" cy="11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Google Technologies used in the solution</a:t>
            </a:r>
            <a:endParaRPr sz="1200" b="1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40" name="Google Shape;140;p32" title="Group 2200185.png">
            <a:extLst>
              <a:ext uri="{FF2B5EF4-FFF2-40B4-BE49-F238E27FC236}">
                <a16:creationId xmlns:a16="http://schemas.microsoft.com/office/drawing/2014/main" id="{26680C52-B816-8095-90CD-8C3A80CABF8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004370-5611-5BB0-C463-55960170320B}"/>
              </a:ext>
            </a:extLst>
          </p:cNvPr>
          <p:cNvSpPr txBox="1"/>
          <p:nvPr/>
        </p:nvSpPr>
        <p:spPr>
          <a:xfrm>
            <a:off x="372323" y="1427539"/>
            <a:ext cx="7987906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Google Maps Platform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Used to generate universal location links for accurate and device-compatible navigation.</a:t>
            </a:r>
          </a:p>
          <a:p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r>
              <a:rPr lang="en-IN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Google Drive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Secure cloud storage for project assets and demo content.</a:t>
            </a:r>
          </a:p>
          <a:p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r>
              <a:rPr lang="en-IN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Android Ecosystem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Mobile-first design optimized for Android devices used by emergency responders.</a:t>
            </a:r>
          </a:p>
          <a:p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r>
              <a:rPr lang="en-IN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Chromium Engine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High-performance rendering through Chrome-based browsers for smooth user experience</a:t>
            </a:r>
            <a:r>
              <a:rPr lang="en-IN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9656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/>
        </p:nvSpPr>
        <p:spPr>
          <a:xfrm>
            <a:off x="195475" y="539109"/>
            <a:ext cx="87720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Process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flow diagram</a:t>
            </a:r>
          </a:p>
        </p:txBody>
      </p:sp>
      <p:pic>
        <p:nvPicPr>
          <p:cNvPr id="146" name="Google Shape;146;p33" title="Group 220018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E71975-ADF7-3E95-5DC5-2CEC39FDE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0695" y="174176"/>
            <a:ext cx="5142640" cy="483096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5"/>
          <p:cNvSpPr txBox="1"/>
          <p:nvPr/>
        </p:nvSpPr>
        <p:spPr>
          <a:xfrm>
            <a:off x="159800" y="648545"/>
            <a:ext cx="88209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Architecture diagram of the proposed solution</a:t>
            </a:r>
            <a:endParaRPr sz="1800" b="1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58" name="Google Shape;158;p35" title="Group 220018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22E517-238E-BBBC-AD1F-7C5A56819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058" y="1093708"/>
            <a:ext cx="5536595" cy="387561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6"/>
          <p:cNvSpPr txBox="1"/>
          <p:nvPr/>
        </p:nvSpPr>
        <p:spPr>
          <a:xfrm>
            <a:off x="210450" y="652138"/>
            <a:ext cx="87231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Snapshots of the MVP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64" name="Google Shape;164;p36" title="Group 220018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DF6058-9511-D329-2B58-C26C7ECBD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0" y="1401476"/>
            <a:ext cx="4370832" cy="29711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721543-4D40-D9E4-642F-8996064AA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2730" y="1401475"/>
            <a:ext cx="4370832" cy="297114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577</Words>
  <Application>Microsoft Office PowerPoint</Application>
  <PresentationFormat>On-screen Show (16:9)</PresentationFormat>
  <Paragraphs>114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Google Sans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Windows 11</dc:creator>
  <cp:lastModifiedBy>Surya Prakash Reddy</cp:lastModifiedBy>
  <cp:revision>7</cp:revision>
  <dcterms:modified xsi:type="dcterms:W3CDTF">2026-01-17T18:37:29Z</dcterms:modified>
</cp:coreProperties>
</file>